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5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86" d="100"/>
          <a:sy n="86" d="100"/>
        </p:scale>
        <p:origin x="138" y="-5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D15FE9-3A70-4F80-A133-684000EF6D1F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9BEBE9-9E7E-41F0-9A6C-0F0E4722D1C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6082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7F84-0924-4020-8D41-595450E820D8}" type="datetime1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672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987F6-CCC8-4455-87D9-40C3BE0EB4EB}" type="datetime1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965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5741F-F4BB-4B1E-87B5-DAAA78431817}" type="datetime1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4555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81204-F947-4C8A-AF84-7EF97321F60A}" type="datetime1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3764" y="47625"/>
            <a:ext cx="864326" cy="365125"/>
          </a:xfrm>
        </p:spPr>
        <p:txBody>
          <a:bodyPr/>
          <a:lstStyle>
            <a:lvl1pPr>
              <a:defRPr u="none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4860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3A8C8-A556-4F64-8AF8-E3A09F31A9E5}" type="datetime1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1536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1A3A5-6395-4E6E-9F07-E193B1105668}" type="datetime1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8890"/>
            <a:ext cx="2743200" cy="365125"/>
          </a:xfrm>
          <a:solidFill>
            <a:schemeClr val="accent2">
              <a:lumMod val="40000"/>
              <a:lumOff val="6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62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8B89E-5CDA-41A1-811A-1542D502740D}" type="datetime1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1071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B0773-556E-4A64-9223-8CF09B5CA6D1}" type="datetime1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405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38709-35D2-48F6-AB41-BC1246CAF01D}" type="datetime1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034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A87B1-62A1-48F7-AE32-FE7621D2F58A}" type="datetime1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41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E9C2-A31F-4C41-B6EE-3E759CBF9A96}" type="datetime1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6818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390D7-06EA-4BD5-A0BC-49FEE3B98142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19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#_Toc32836686"/><Relationship Id="rId2" Type="http://schemas.openxmlformats.org/officeDocument/2006/relationships/hyperlink" Target="#_Toc32836685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4" name="Picture 3" descr="Neón holográfico en un fondo brillante">
            <a:extLst>
              <a:ext uri="{FF2B5EF4-FFF2-40B4-BE49-F238E27FC236}">
                <a16:creationId xmlns:a16="http://schemas.microsoft.com/office/drawing/2014/main" id="{795270E4-0877-55A0-87D7-5862659CB4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15608" b="123"/>
          <a:stretch/>
        </p:blipFill>
        <p:spPr>
          <a:xfrm>
            <a:off x="8878" y="0"/>
            <a:ext cx="1219198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BB971AC-B8E9-667A-6394-4514DDAA56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213" y="1612360"/>
            <a:ext cx="10973310" cy="1498975"/>
          </a:xfrm>
        </p:spPr>
        <p:txBody>
          <a:bodyPr anchor="b">
            <a:normAutofit/>
          </a:bodyPr>
          <a:lstStyle/>
          <a:p>
            <a:r>
              <a:rPr lang="es-CO" sz="7200" dirty="0">
                <a:solidFill>
                  <a:srgbClr val="FFFFFF"/>
                </a:solidFill>
              </a:rPr>
              <a:t>MANUAL DEL USUARIO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ED8383-9699-DA3D-9AF8-3E60437C7E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6275" y="3619532"/>
            <a:ext cx="9679449" cy="1498974"/>
          </a:xfrm>
        </p:spPr>
        <p:txBody>
          <a:bodyPr anchor="ctr">
            <a:normAutofit/>
          </a:bodyPr>
          <a:lstStyle/>
          <a:p>
            <a:pPr algn="ctr"/>
            <a:r>
              <a:rPr lang="es-CO" dirty="0">
                <a:solidFill>
                  <a:schemeClr val="accent1">
                    <a:lumMod val="75000"/>
                  </a:schemeClr>
                </a:solidFill>
              </a:rPr>
              <a:t>página web:</a:t>
            </a:r>
          </a:p>
          <a:p>
            <a:pPr algn="ctr"/>
            <a:r>
              <a:rPr lang="es-CO" sz="4800" b="1" dirty="0">
                <a:solidFill>
                  <a:schemeClr val="accent1">
                    <a:lumMod val="75000"/>
                  </a:schemeClr>
                </a:solidFill>
              </a:rPr>
              <a:t>Agroadonai.com.co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0511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F7BA544-8F89-DE71-EE4A-85586273658D}"/>
              </a:ext>
            </a:extLst>
          </p:cNvPr>
          <p:cNvSpPr txBox="1">
            <a:spLocks/>
          </p:cNvSpPr>
          <p:nvPr/>
        </p:nvSpPr>
        <p:spPr>
          <a:xfrm>
            <a:off x="838200" y="415992"/>
            <a:ext cx="2223052" cy="5300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u="sng" dirty="0">
                <a:latin typeface="+mn-lt"/>
              </a:rPr>
              <a:t>INICIO SESIÓN</a:t>
            </a:r>
            <a:endParaRPr lang="es-CO" b="1" u="sng" dirty="0">
              <a:latin typeface="+mn-lt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EBE4799-84FD-F625-D717-116277807585}"/>
              </a:ext>
            </a:extLst>
          </p:cNvPr>
          <p:cNvSpPr txBox="1"/>
          <p:nvPr/>
        </p:nvSpPr>
        <p:spPr>
          <a:xfrm>
            <a:off x="838200" y="2494083"/>
            <a:ext cx="2757398" cy="772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arenR" startAt="3"/>
            </a:pPr>
            <a:r>
              <a:rPr lang="es-CO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Espacio para digitar la contraseña asociada al usuario ingresado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A2EF4E9-DBE7-C7CC-D9B7-95DBDE144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10</a:t>
            </a:fld>
            <a:endParaRPr lang="en-US"/>
          </a:p>
        </p:txBody>
      </p:sp>
      <p:pic>
        <p:nvPicPr>
          <p:cNvPr id="5" name="Imagen 4" descr="Interfaz de usuario gráfica, Aplicación, Sitio web&#10;&#10;Descripción generada automáticamente">
            <a:extLst>
              <a:ext uri="{FF2B5EF4-FFF2-40B4-BE49-F238E27FC236}">
                <a16:creationId xmlns:a16="http://schemas.microsoft.com/office/drawing/2014/main" id="{CB37551A-7B3E-709E-6976-E88080839D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37"/>
          <a:stretch/>
        </p:blipFill>
        <p:spPr>
          <a:xfrm>
            <a:off x="3603265" y="946081"/>
            <a:ext cx="8491625" cy="541226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2AF85AF-9C4B-A196-7F84-C3ABB42C813E}"/>
              </a:ext>
            </a:extLst>
          </p:cNvPr>
          <p:cNvSpPr txBox="1"/>
          <p:nvPr/>
        </p:nvSpPr>
        <p:spPr>
          <a:xfrm>
            <a:off x="7848600" y="2501213"/>
            <a:ext cx="292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8C6A955-189C-A134-3314-40039B53F456}"/>
              </a:ext>
            </a:extLst>
          </p:cNvPr>
          <p:cNvSpPr txBox="1"/>
          <p:nvPr/>
        </p:nvSpPr>
        <p:spPr>
          <a:xfrm>
            <a:off x="7848600" y="3429000"/>
            <a:ext cx="292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26AC4BA-9A5B-11F7-1D21-D6466ACC49BF}"/>
              </a:ext>
            </a:extLst>
          </p:cNvPr>
          <p:cNvSpPr txBox="1"/>
          <p:nvPr/>
        </p:nvSpPr>
        <p:spPr>
          <a:xfrm>
            <a:off x="8749671" y="4369486"/>
            <a:ext cx="445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4B9B038-C744-52A6-8EC2-26E6842E3EB0}"/>
              </a:ext>
            </a:extLst>
          </p:cNvPr>
          <p:cNvSpPr txBox="1"/>
          <p:nvPr/>
        </p:nvSpPr>
        <p:spPr>
          <a:xfrm>
            <a:off x="9156700" y="4902817"/>
            <a:ext cx="445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D994574-2EC8-1FDB-6F61-492A5CB0E59C}"/>
              </a:ext>
            </a:extLst>
          </p:cNvPr>
          <p:cNvSpPr txBox="1"/>
          <p:nvPr/>
        </p:nvSpPr>
        <p:spPr>
          <a:xfrm>
            <a:off x="9879971" y="5989014"/>
            <a:ext cx="445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1187CAA-EDB5-DCA2-D968-AD9BBFB5A1C8}"/>
              </a:ext>
            </a:extLst>
          </p:cNvPr>
          <p:cNvSpPr txBox="1"/>
          <p:nvPr/>
        </p:nvSpPr>
        <p:spPr>
          <a:xfrm>
            <a:off x="845867" y="1516293"/>
            <a:ext cx="2757398" cy="772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arenR" startAt="2"/>
            </a:pPr>
            <a:r>
              <a:rPr lang="es-CO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Espacio para digitar el número de usuario asignado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5F8F08B-DE23-6C9B-329D-6909B0DD5467}"/>
              </a:ext>
            </a:extLst>
          </p:cNvPr>
          <p:cNvSpPr txBox="1"/>
          <p:nvPr/>
        </p:nvSpPr>
        <p:spPr>
          <a:xfrm>
            <a:off x="838200" y="3466350"/>
            <a:ext cx="2757398" cy="772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arenR" startAt="4"/>
            </a:pPr>
            <a:r>
              <a:rPr lang="es-CO" sz="1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 hacer clic en este botón se podrá iniciar sesión como administrador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BB8F1C3B-F1F5-7D1F-4173-83ABD58700A9}"/>
              </a:ext>
            </a:extLst>
          </p:cNvPr>
          <p:cNvSpPr txBox="1"/>
          <p:nvPr/>
        </p:nvSpPr>
        <p:spPr>
          <a:xfrm>
            <a:off x="838200" y="4444515"/>
            <a:ext cx="2757398" cy="541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arenR" startAt="5"/>
            </a:pPr>
            <a:r>
              <a:rPr lang="es-CO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Enlace para reestablecer la contraseña 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8E0E983-6FF5-B8C0-941C-76B04220C676}"/>
              </a:ext>
            </a:extLst>
          </p:cNvPr>
          <p:cNvSpPr txBox="1"/>
          <p:nvPr/>
        </p:nvSpPr>
        <p:spPr>
          <a:xfrm>
            <a:off x="838200" y="5193000"/>
            <a:ext cx="2757398" cy="772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arenR" startAt="6"/>
            </a:pPr>
            <a:r>
              <a:rPr lang="es-CO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Enlace que direcciona a los términos de uso y política de privacidad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966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E7BE19-F463-CF6A-1F28-58C0DCE9A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u="sng" dirty="0"/>
              <a:t>Índice de contenido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1EF8F6-6CB6-AA10-47D3-C5E78D438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41437"/>
          </a:xfrm>
        </p:spPr>
        <p:txBody>
          <a:bodyPr>
            <a:normAutofit lnSpcReduction="10000"/>
          </a:bodyPr>
          <a:lstStyle/>
          <a:p>
            <a:pPr marL="152400" indent="0">
              <a:lnSpc>
                <a:spcPct val="150000"/>
              </a:lnSpc>
              <a:buNone/>
              <a:tabLst>
                <a:tab pos="5937250" algn="r"/>
              </a:tabLst>
            </a:pP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Introducción</a:t>
            </a:r>
            <a:r>
              <a:rPr lang="en-US" sz="1800" u="none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	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3</a:t>
            </a:r>
            <a:endParaRPr lang="es-CO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52400" indent="0">
              <a:lnSpc>
                <a:spcPct val="150000"/>
              </a:lnSpc>
              <a:buNone/>
              <a:tabLst>
                <a:tab pos="5937250" algn="r"/>
              </a:tabLst>
            </a:pP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Objetivos</a:t>
            </a:r>
            <a:r>
              <a:rPr lang="en-US" sz="1800" u="none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3"/>
              </a:rPr>
              <a:t>	</a:t>
            </a:r>
            <a:r>
              <a:rPr lang="en-US" sz="1800" u="none" strike="noStrike" dirty="0">
                <a:latin typeface="Arial" panose="020B0604020202020204" pitchFamily="34" charset="0"/>
                <a:ea typeface="Times New Roman" panose="02020603050405020304" pitchFamily="18" charset="0"/>
              </a:rPr>
              <a:t>3</a:t>
            </a:r>
          </a:p>
          <a:p>
            <a:pPr marL="152400" indent="0">
              <a:lnSpc>
                <a:spcPct val="150000"/>
              </a:lnSpc>
              <a:buNone/>
              <a:tabLst>
                <a:tab pos="5937250" algn="r"/>
              </a:tabLst>
            </a:pP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Primera</a:t>
            </a:r>
            <a:r>
              <a:rPr lang="en-US" sz="1800" b="1" dirty="0">
                <a:latin typeface="Arial" panose="020B0604020202020204" pitchFamily="34" charset="0"/>
                <a:ea typeface="Times New Roman" panose="02020603050405020304" pitchFamily="18" charset="0"/>
              </a:rPr>
              <a:t> parte / Home</a:t>
            </a:r>
            <a:endParaRPr lang="es-CO" sz="1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52400" indent="0">
              <a:lnSpc>
                <a:spcPct val="150000"/>
              </a:lnSpc>
              <a:buNone/>
              <a:tabLst>
                <a:tab pos="5937250" algn="r"/>
              </a:tabLst>
            </a:pP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Header</a:t>
            </a:r>
            <a:r>
              <a:rPr lang="en-US" sz="1800" u="none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3"/>
              </a:rPr>
              <a:t>	</a:t>
            </a:r>
            <a:r>
              <a:rPr lang="en-US" sz="1800" u="none" strike="noStrike" dirty="0">
                <a:latin typeface="Arial" panose="020B0604020202020204" pitchFamily="34" charset="0"/>
                <a:ea typeface="Times New Roman" panose="02020603050405020304" pitchFamily="18" charset="0"/>
              </a:rPr>
              <a:t>4</a:t>
            </a:r>
            <a:endParaRPr lang="en-US" sz="18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15240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5937250" algn="r"/>
              </a:tabLst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+mn-cs"/>
              </a:rPr>
              <a:t>Contenido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+mn-cs"/>
                <a:hlinkClick r:id="rId3"/>
              </a:rPr>
              <a:t>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+mn-cs"/>
              </a:rPr>
              <a:t>5</a:t>
            </a:r>
            <a:endParaRPr kumimoji="0" lang="es-CO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Times New Roman" panose="02020603050405020304" pitchFamily="18" charset="0"/>
              <a:cs typeface="+mn-cs"/>
            </a:endParaRPr>
          </a:p>
          <a:p>
            <a:pPr marL="15240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5937250" algn="r"/>
              </a:tabLst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+mn-cs"/>
              </a:rPr>
              <a:t>Footer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+mn-cs"/>
                <a:hlinkClick r:id="rId3"/>
              </a:rPr>
              <a:t>	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6</a:t>
            </a:r>
            <a:endParaRPr kumimoji="0" lang="es-CO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Times New Roman" panose="02020603050405020304" pitchFamily="18" charset="0"/>
              <a:cs typeface="+mn-cs"/>
            </a:endParaRPr>
          </a:p>
          <a:p>
            <a:pPr marL="15240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5937250" algn="r"/>
              </a:tabLst>
              <a:defRPr/>
            </a:pPr>
            <a:r>
              <a:rPr lang="es-CO" sz="1800" b="1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Segunda parte / Productos</a:t>
            </a:r>
          </a:p>
          <a:p>
            <a:pPr marL="152400" indent="0">
              <a:lnSpc>
                <a:spcPct val="150000"/>
              </a:lnSpc>
              <a:buNone/>
              <a:tabLst>
                <a:tab pos="5937250" algn="r"/>
              </a:tabLst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+mn-cs"/>
              </a:rPr>
              <a:t>Contenido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+mn-cs"/>
                <a:hlinkClick r:id="rId3"/>
              </a:rPr>
              <a:t>	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7</a:t>
            </a:r>
          </a:p>
          <a:p>
            <a:pPr marL="152400" indent="0">
              <a:lnSpc>
                <a:spcPct val="150000"/>
              </a:lnSpc>
              <a:buNone/>
              <a:tabLst>
                <a:tab pos="5937250" algn="r"/>
              </a:tabLst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+mn-cs"/>
              </a:rPr>
              <a:t>Inicio de sesión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+mn-cs"/>
                <a:hlinkClick r:id="rId3"/>
              </a:rPr>
              <a:t>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Times New Roman" panose="02020603050405020304" pitchFamily="18" charset="0"/>
                <a:cs typeface="+mn-cs"/>
              </a:rPr>
              <a:t>9</a:t>
            </a:r>
            <a:endParaRPr lang="en-US" sz="1800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152400" indent="0">
              <a:lnSpc>
                <a:spcPct val="150000"/>
              </a:lnSpc>
              <a:buNone/>
              <a:tabLst>
                <a:tab pos="5937250" algn="r"/>
              </a:tabLst>
              <a:defRPr/>
            </a:pPr>
            <a:endParaRPr kumimoji="0" lang="es-CO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Times New Roman" panose="02020603050405020304" pitchFamily="18" charset="0"/>
              <a:cs typeface="+mn-cs"/>
            </a:endParaRPr>
          </a:p>
          <a:p>
            <a:pPr marL="15240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5937250" algn="r"/>
              </a:tabLst>
              <a:defRPr/>
            </a:pPr>
            <a:endParaRPr lang="es-CO" sz="1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F8BA91-6B27-FB5E-75D6-BCDF45AFB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64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B31670-DBA3-1A54-56FE-887079FD3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u="sng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12A609-9B14-C1D4-4E0B-47B0CCC1D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3974" y="1711603"/>
            <a:ext cx="10028583" cy="1642785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es-CO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presente Manual de Usuarios tiene como finalidad contar con una guía clara y especifica que garantice la óptima operación y desarrollo de las actividades que se pueden realizar dentro de la página web “Agro Adonaí”.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70000"/>
              </a:lnSpc>
              <a:buNone/>
            </a:pPr>
            <a:endParaRPr lang="es-CO" sz="2400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5836A9E6-A690-8957-7C10-350CEFDB6931}"/>
              </a:ext>
            </a:extLst>
          </p:cNvPr>
          <p:cNvSpPr txBox="1">
            <a:spLocks/>
          </p:cNvSpPr>
          <p:nvPr/>
        </p:nvSpPr>
        <p:spPr>
          <a:xfrm>
            <a:off x="838200" y="3565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u="sng" dirty="0"/>
              <a:t>Objetivos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4E10178-E631-4D34-F3AB-5903C2ED735F}"/>
              </a:ext>
            </a:extLst>
          </p:cNvPr>
          <p:cNvSpPr txBox="1"/>
          <p:nvPr/>
        </p:nvSpPr>
        <p:spPr>
          <a:xfrm>
            <a:off x="1046922" y="4817684"/>
            <a:ext cx="9965635" cy="878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CO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Brindar una descripción clara y detallada sobre el funcionamiento y uso de los distintos elementos de la página web “Agro Adonaí” para guiar al usuario en la búsqueda de información.</a:t>
            </a:r>
            <a:endParaRPr lang="es-CO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E3121C-719D-5C11-B903-9AC5662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23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>
            <a:extLst>
              <a:ext uri="{FF2B5EF4-FFF2-40B4-BE49-F238E27FC236}">
                <a16:creationId xmlns:a16="http://schemas.microsoft.com/office/drawing/2014/main" id="{8C6E033B-3CC9-6965-DC07-780545ADE5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7" t="13316" r="934" b="5951"/>
          <a:stretch/>
        </p:blipFill>
        <p:spPr>
          <a:xfrm>
            <a:off x="813334" y="2828059"/>
            <a:ext cx="7762203" cy="366481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0A596A9-D336-442A-8107-ED147FC72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5853"/>
          </a:xfrm>
        </p:spPr>
        <p:txBody>
          <a:bodyPr>
            <a:normAutofit/>
          </a:bodyPr>
          <a:lstStyle/>
          <a:p>
            <a:r>
              <a:rPr lang="es-CO" sz="4000" b="1" dirty="0"/>
              <a:t>Primera parte / Home – Página principal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273B99-B330-409F-A3AD-3CB5B655B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7009"/>
            <a:ext cx="10515600" cy="530088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s-CO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Una vez que el usuario ingresa a la página web Agro Adonaí, lo primero que observa es la página principal del sitio. Esta será descrita a continuación: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633AD22-856A-563D-7412-14E4B3A9B889}"/>
              </a:ext>
            </a:extLst>
          </p:cNvPr>
          <p:cNvSpPr txBox="1"/>
          <p:nvPr/>
        </p:nvSpPr>
        <p:spPr>
          <a:xfrm>
            <a:off x="838200" y="2233128"/>
            <a:ext cx="1626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u="sng" dirty="0"/>
              <a:t>HEADER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12F5E652-70AD-BEFF-BC0B-5A80B31D4630}"/>
              </a:ext>
            </a:extLst>
          </p:cNvPr>
          <p:cNvSpPr/>
          <p:nvPr/>
        </p:nvSpPr>
        <p:spPr>
          <a:xfrm>
            <a:off x="3923196" y="2880935"/>
            <a:ext cx="2203450" cy="18987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D1EB5C01-71B1-9006-F91B-C676B84F10A9}"/>
              </a:ext>
            </a:extLst>
          </p:cNvPr>
          <p:cNvSpPr/>
          <p:nvPr/>
        </p:nvSpPr>
        <p:spPr>
          <a:xfrm>
            <a:off x="6201955" y="2820721"/>
            <a:ext cx="1830580" cy="3693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7BE36EA-AA8A-18F6-BFAF-E72F4E7CA669}"/>
              </a:ext>
            </a:extLst>
          </p:cNvPr>
          <p:cNvSpPr txBox="1"/>
          <p:nvPr/>
        </p:nvSpPr>
        <p:spPr>
          <a:xfrm>
            <a:off x="2207941" y="6513681"/>
            <a:ext cx="25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B655172-365E-366B-7862-63E200B520C8}"/>
              </a:ext>
            </a:extLst>
          </p:cNvPr>
          <p:cNvSpPr txBox="1"/>
          <p:nvPr/>
        </p:nvSpPr>
        <p:spPr>
          <a:xfrm>
            <a:off x="3589684" y="2791208"/>
            <a:ext cx="333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981CA74-BAAC-05B5-0DF6-398217626975}"/>
              </a:ext>
            </a:extLst>
          </p:cNvPr>
          <p:cNvSpPr txBox="1"/>
          <p:nvPr/>
        </p:nvSpPr>
        <p:spPr>
          <a:xfrm>
            <a:off x="6954855" y="2429214"/>
            <a:ext cx="32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5B787FC-E69D-7F69-0050-82DB2389E6F8}"/>
              </a:ext>
            </a:extLst>
          </p:cNvPr>
          <p:cNvSpPr txBox="1"/>
          <p:nvPr/>
        </p:nvSpPr>
        <p:spPr>
          <a:xfrm>
            <a:off x="8575537" y="4340501"/>
            <a:ext cx="3379304" cy="571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 startAt="2"/>
            </a:pPr>
            <a:r>
              <a:rPr lang="es-CO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Barra de búsqueda por productos y carrito de compras. 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618A606B-4606-91E4-BB28-A5FF69659AB6}"/>
              </a:ext>
            </a:extLst>
          </p:cNvPr>
          <p:cNvSpPr txBox="1"/>
          <p:nvPr/>
        </p:nvSpPr>
        <p:spPr>
          <a:xfrm>
            <a:off x="8575537" y="2771416"/>
            <a:ext cx="3379304" cy="1315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/>
            </a:pPr>
            <a:r>
              <a:rPr lang="es-CO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Accesos rápidos: Inicio, Servicios, Nosotros, Productos. Al hacer clic en alguno de éstos se direccionará directamente a ellos dentro de la misma página web.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B750216C-1B95-BC4B-33CB-459A16C5C8A0}"/>
              </a:ext>
            </a:extLst>
          </p:cNvPr>
          <p:cNvSpPr txBox="1"/>
          <p:nvPr/>
        </p:nvSpPr>
        <p:spPr>
          <a:xfrm>
            <a:off x="8575537" y="5166306"/>
            <a:ext cx="3379304" cy="141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 startAt="3"/>
            </a:pPr>
            <a:r>
              <a:rPr lang="es-CO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 presionar el botón “conócenos” se direccionará a otra página web donde se mostrará información de la empresa. 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  <a:spcAft>
                <a:spcPts val="800"/>
              </a:spcAft>
            </a:pP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5DF57E1-4B08-F095-F13E-6B6F3DA70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4</a:t>
            </a:fld>
            <a:endParaRPr lang="en-US"/>
          </a:p>
        </p:txBody>
      </p:sp>
      <p:sp>
        <p:nvSpPr>
          <p:cNvPr id="20" name="Flecha: doblada 19">
            <a:extLst>
              <a:ext uri="{FF2B5EF4-FFF2-40B4-BE49-F238E27FC236}">
                <a16:creationId xmlns:a16="http://schemas.microsoft.com/office/drawing/2014/main" id="{A38D0E1D-A7F1-9B9F-3AE3-E11CC4100AC0}"/>
              </a:ext>
            </a:extLst>
          </p:cNvPr>
          <p:cNvSpPr/>
          <p:nvPr/>
        </p:nvSpPr>
        <p:spPr>
          <a:xfrm flipV="1">
            <a:off x="1778446" y="6487944"/>
            <a:ext cx="429495" cy="280845"/>
          </a:xfrm>
          <a:prstGeom prst="ben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580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13723B-E23C-B421-F9D0-37F1C257C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208" y="336869"/>
            <a:ext cx="2223052" cy="761310"/>
          </a:xfrm>
        </p:spPr>
        <p:txBody>
          <a:bodyPr/>
          <a:lstStyle/>
          <a:p>
            <a:r>
              <a:rPr lang="es-CO" sz="2400" b="1" u="sng" dirty="0">
                <a:latin typeface="+mn-lt"/>
              </a:rPr>
              <a:t>CONTENIDO</a:t>
            </a:r>
            <a:endParaRPr lang="es-CO" b="1" u="sng" dirty="0">
              <a:latin typeface="+mn-lt"/>
            </a:endParaRPr>
          </a:p>
        </p:txBody>
      </p:sp>
      <p:pic>
        <p:nvPicPr>
          <p:cNvPr id="5" name="Marcador de contenido 4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8672F59C-6443-B657-1237-2F22928571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08" y="1201608"/>
            <a:ext cx="6954079" cy="2643300"/>
          </a:xfrm>
        </p:spPr>
      </p:pic>
      <p:pic>
        <p:nvPicPr>
          <p:cNvPr id="7" name="Imagen 6" descr="Imagen que contiene Texto">
            <a:extLst>
              <a:ext uri="{FF2B5EF4-FFF2-40B4-BE49-F238E27FC236}">
                <a16:creationId xmlns:a16="http://schemas.microsoft.com/office/drawing/2014/main" id="{D7938774-A03B-4FC5-7033-FFB46F95C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09" y="4051766"/>
            <a:ext cx="6954079" cy="2572794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674D45A5-4AA7-0193-54B5-731A2B4E640D}"/>
              </a:ext>
            </a:extLst>
          </p:cNvPr>
          <p:cNvSpPr txBox="1"/>
          <p:nvPr/>
        </p:nvSpPr>
        <p:spPr>
          <a:xfrm>
            <a:off x="8057321" y="1295440"/>
            <a:ext cx="3869635" cy="2301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/>
            </a:pPr>
            <a:r>
              <a:rPr lang="es-CO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segundo bloque de la página principal muestra un abre bocas de los productos que ofrece la empresa</a:t>
            </a:r>
            <a:r>
              <a:rPr lang="es-CO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Al hacer clic en “ver más” se desplegará un cuadro de dialogo con información adicional sobre cada producto.</a:t>
            </a:r>
            <a:endParaRPr lang="es-CO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38A8CB1-0DD1-46C4-5457-97BAC8A0282C}"/>
              </a:ext>
            </a:extLst>
          </p:cNvPr>
          <p:cNvSpPr txBox="1"/>
          <p:nvPr/>
        </p:nvSpPr>
        <p:spPr>
          <a:xfrm>
            <a:off x="8057321" y="4177788"/>
            <a:ext cx="3869635" cy="2301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 startAt="2"/>
            </a:pPr>
            <a:r>
              <a:rPr lang="es-CO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tercer bloque de la página principal es acerca de los servicios que presta la empresa. Cabe recalcar que se puede llegar a este bloque desde los accesos rápidos que están dentro del menú.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3449F7B-482E-FFC6-4BA6-248B22C2B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5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 descr="Imagen que contiene pasto, firmar, foto, frente">
            <a:extLst>
              <a:ext uri="{FF2B5EF4-FFF2-40B4-BE49-F238E27FC236}">
                <a16:creationId xmlns:a16="http://schemas.microsoft.com/office/drawing/2014/main" id="{1DE8A180-5893-1ECC-2161-3A5645E966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08" y="1334477"/>
            <a:ext cx="7915350" cy="2094523"/>
          </a:xfr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94EE3476-3839-1FFC-A7CA-96163082A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208" y="336869"/>
            <a:ext cx="2223052" cy="761310"/>
          </a:xfrm>
        </p:spPr>
        <p:txBody>
          <a:bodyPr/>
          <a:lstStyle/>
          <a:p>
            <a:r>
              <a:rPr lang="es-CO" sz="2400" b="1" u="sng" dirty="0">
                <a:latin typeface="+mn-lt"/>
              </a:rPr>
              <a:t>CONTENIDO</a:t>
            </a:r>
            <a:endParaRPr lang="es-CO" b="1" u="sng" dirty="0">
              <a:latin typeface="+mn-lt"/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D97440B6-56A5-CA70-ABEF-4C35DAC5CD1A}"/>
              </a:ext>
            </a:extLst>
          </p:cNvPr>
          <p:cNvSpPr txBox="1">
            <a:spLocks/>
          </p:cNvSpPr>
          <p:nvPr/>
        </p:nvSpPr>
        <p:spPr>
          <a:xfrm>
            <a:off x="891208" y="3550521"/>
            <a:ext cx="2223052" cy="7613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u="sng" dirty="0">
                <a:latin typeface="+mn-lt"/>
              </a:rPr>
              <a:t>FOOTER</a:t>
            </a:r>
            <a:endParaRPr lang="es-CO" b="1" u="sng" dirty="0">
              <a:latin typeface="+mn-lt"/>
            </a:endParaRPr>
          </a:p>
        </p:txBody>
      </p:sp>
      <p:pic>
        <p:nvPicPr>
          <p:cNvPr id="9" name="Imagen 8" descr="Texto">
            <a:extLst>
              <a:ext uri="{FF2B5EF4-FFF2-40B4-BE49-F238E27FC236}">
                <a16:creationId xmlns:a16="http://schemas.microsoft.com/office/drawing/2014/main" id="{7FE526B7-4603-B0DF-9F6A-40766DD214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08" y="4304839"/>
            <a:ext cx="7915350" cy="2437367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8EB07000-8976-4237-1428-926B40100F4B}"/>
              </a:ext>
            </a:extLst>
          </p:cNvPr>
          <p:cNvSpPr txBox="1"/>
          <p:nvPr/>
        </p:nvSpPr>
        <p:spPr>
          <a:xfrm>
            <a:off x="9008413" y="1308727"/>
            <a:ext cx="2644294" cy="1772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 startAt="3"/>
            </a:pPr>
            <a:r>
              <a:rPr lang="es-CO" sz="1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tercer bloque de la página principal tiene una imagen y frase, ambas alusivas a la naturaleza de la empresa.</a:t>
            </a:r>
            <a:endParaRPr lang="es-CO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BD05926-7F35-031A-8146-9749AF657379}"/>
              </a:ext>
            </a:extLst>
          </p:cNvPr>
          <p:cNvSpPr txBox="1"/>
          <p:nvPr/>
        </p:nvSpPr>
        <p:spPr>
          <a:xfrm>
            <a:off x="9008413" y="3776288"/>
            <a:ext cx="2951358" cy="1565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/>
            </a:pPr>
            <a:r>
              <a:rPr lang="es-CO" sz="1200" dirty="0">
                <a:latin typeface="Arial" panose="020B0604020202020204" pitchFamily="34" charset="0"/>
                <a:ea typeface="Calibri" panose="020F0502020204030204" pitchFamily="34" charset="0"/>
              </a:rPr>
              <a:t>C</a:t>
            </a:r>
            <a:r>
              <a:rPr lang="es-CO" sz="12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ontiene todos los documentos legales de la empresa, direcciones, datos de contacto, correo de información </a:t>
            </a:r>
            <a:r>
              <a:rPr lang="es-CO" sz="1200" dirty="0">
                <a:latin typeface="Arial" panose="020B0604020202020204" pitchFamily="34" charset="0"/>
                <a:ea typeface="Calibri" panose="020F0502020204030204" pitchFamily="34" charset="0"/>
              </a:rPr>
              <a:t>y enlace </a:t>
            </a:r>
            <a:r>
              <a:rPr lang="es-CO" sz="12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de las redes sociales. También se encuentra alojada la ubicación en formato maps.</a:t>
            </a:r>
            <a:endParaRPr lang="es-CO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CC977463-B537-F651-0F22-97923501CCDF}"/>
              </a:ext>
            </a:extLst>
          </p:cNvPr>
          <p:cNvSpPr/>
          <p:nvPr/>
        </p:nvSpPr>
        <p:spPr>
          <a:xfrm>
            <a:off x="925664" y="4325583"/>
            <a:ext cx="7846438" cy="19228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D11DC039-D4B2-16C7-B83C-52436268A07A}"/>
              </a:ext>
            </a:extLst>
          </p:cNvPr>
          <p:cNvSpPr/>
          <p:nvPr/>
        </p:nvSpPr>
        <p:spPr>
          <a:xfrm>
            <a:off x="3893820" y="6361318"/>
            <a:ext cx="1905000" cy="3214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F43A59E-F51A-E3C3-A350-1EB872D3B3DC}"/>
              </a:ext>
            </a:extLst>
          </p:cNvPr>
          <p:cNvSpPr txBox="1"/>
          <p:nvPr/>
        </p:nvSpPr>
        <p:spPr>
          <a:xfrm>
            <a:off x="1097280" y="5879068"/>
            <a:ext cx="28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C597C5CE-5FB6-1D5E-D6CE-A4DFA2D8B01E}"/>
              </a:ext>
            </a:extLst>
          </p:cNvPr>
          <p:cNvSpPr txBox="1"/>
          <p:nvPr/>
        </p:nvSpPr>
        <p:spPr>
          <a:xfrm>
            <a:off x="5815928" y="6313464"/>
            <a:ext cx="28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F01B195-75A3-222C-D19A-401D0D7B4C8B}"/>
              </a:ext>
            </a:extLst>
          </p:cNvPr>
          <p:cNvSpPr txBox="1"/>
          <p:nvPr/>
        </p:nvSpPr>
        <p:spPr>
          <a:xfrm>
            <a:off x="9008413" y="5521181"/>
            <a:ext cx="2951358" cy="715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 startAt="2"/>
            </a:pPr>
            <a:r>
              <a:rPr lang="es-CO" sz="1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deja a conocimiento público el nombre de la empresa desarrolladora de la página web.</a:t>
            </a:r>
            <a:endParaRPr lang="es-CO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B728958-5ED4-D8FA-83BB-623DD2207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623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 descr="Interfaz de usuario gráfica, Texto, Correo electrónico&#10;&#10;Descripción generada automáticamente">
            <a:extLst>
              <a:ext uri="{FF2B5EF4-FFF2-40B4-BE49-F238E27FC236}">
                <a16:creationId xmlns:a16="http://schemas.microsoft.com/office/drawing/2014/main" id="{625A6EBB-9C3A-6159-944F-FE1C6284D8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2381991"/>
            <a:ext cx="6413500" cy="4110884"/>
          </a:xfr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BA0103A5-3505-EAFE-B1BB-94E37247F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59800" cy="646741"/>
          </a:xfrm>
        </p:spPr>
        <p:txBody>
          <a:bodyPr>
            <a:normAutofit/>
          </a:bodyPr>
          <a:lstStyle/>
          <a:p>
            <a:r>
              <a:rPr lang="es-CO" sz="4000" b="1" dirty="0"/>
              <a:t>Segunda parte / Página </a:t>
            </a:r>
            <a:r>
              <a:rPr lang="es-CO" sz="3600" b="1" dirty="0"/>
              <a:t>productos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BD1A3AFF-F612-CA8C-A9A8-6FF73EE10385}"/>
              </a:ext>
            </a:extLst>
          </p:cNvPr>
          <p:cNvSpPr txBox="1">
            <a:spLocks/>
          </p:cNvSpPr>
          <p:nvPr/>
        </p:nvSpPr>
        <p:spPr>
          <a:xfrm>
            <a:off x="838200" y="1744572"/>
            <a:ext cx="2223052" cy="5300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u="sng" dirty="0">
                <a:latin typeface="+mn-lt"/>
              </a:rPr>
              <a:t>CONTENIDO</a:t>
            </a:r>
            <a:endParaRPr lang="es-CO" b="1" u="sng" dirty="0">
              <a:latin typeface="+mn-lt"/>
            </a:endParaRP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70A487A4-5AFA-739B-00DE-E2B02A2EA8E4}"/>
              </a:ext>
            </a:extLst>
          </p:cNvPr>
          <p:cNvSpPr txBox="1">
            <a:spLocks/>
          </p:cNvSpPr>
          <p:nvPr/>
        </p:nvSpPr>
        <p:spPr>
          <a:xfrm>
            <a:off x="838200" y="1173781"/>
            <a:ext cx="7213600" cy="36933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s-CO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Una vez que el usuario ingrese al menú de productos, está lucirá así:</a:t>
            </a:r>
            <a:endParaRPr lang="es-CO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s-CO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FBBE9E42-2261-4002-5149-943E3327A1F9}"/>
              </a:ext>
            </a:extLst>
          </p:cNvPr>
          <p:cNvSpPr/>
          <p:nvPr/>
        </p:nvSpPr>
        <p:spPr>
          <a:xfrm>
            <a:off x="1005840" y="2438400"/>
            <a:ext cx="868680" cy="21336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A291FAE0-606E-6DDA-B616-02125DAE8871}"/>
              </a:ext>
            </a:extLst>
          </p:cNvPr>
          <p:cNvSpPr/>
          <p:nvPr/>
        </p:nvSpPr>
        <p:spPr>
          <a:xfrm>
            <a:off x="3901440" y="2438400"/>
            <a:ext cx="2453640" cy="21336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0830EFDF-9F88-2C03-7912-578E25E4067C}"/>
              </a:ext>
            </a:extLst>
          </p:cNvPr>
          <p:cNvSpPr/>
          <p:nvPr/>
        </p:nvSpPr>
        <p:spPr>
          <a:xfrm>
            <a:off x="1440180" y="2766710"/>
            <a:ext cx="5143500" cy="319975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A74FF4D0-D8E6-6A13-DD49-D0AE8CDB54CB}"/>
              </a:ext>
            </a:extLst>
          </p:cNvPr>
          <p:cNvSpPr/>
          <p:nvPr/>
        </p:nvSpPr>
        <p:spPr>
          <a:xfrm>
            <a:off x="6583680" y="2438400"/>
            <a:ext cx="632460" cy="21336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3021D633-0553-728B-8384-3B73EA0B37E1}"/>
              </a:ext>
            </a:extLst>
          </p:cNvPr>
          <p:cNvSpPr/>
          <p:nvPr/>
        </p:nvSpPr>
        <p:spPr>
          <a:xfrm>
            <a:off x="3634740" y="6050325"/>
            <a:ext cx="1005840" cy="3008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7E4EF0B-2F67-F48A-647C-20B2846682BB}"/>
              </a:ext>
            </a:extLst>
          </p:cNvPr>
          <p:cNvSpPr txBox="1"/>
          <p:nvPr/>
        </p:nvSpPr>
        <p:spPr>
          <a:xfrm>
            <a:off x="1874520" y="2353202"/>
            <a:ext cx="30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B414844E-E7C0-7343-FCEF-12BD3156AA2B}"/>
              </a:ext>
            </a:extLst>
          </p:cNvPr>
          <p:cNvSpPr txBox="1"/>
          <p:nvPr/>
        </p:nvSpPr>
        <p:spPr>
          <a:xfrm>
            <a:off x="3522345" y="2353202"/>
            <a:ext cx="30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F865D31-89A6-7839-395D-3F63B1A8FED0}"/>
              </a:ext>
            </a:extLst>
          </p:cNvPr>
          <p:cNvSpPr txBox="1"/>
          <p:nvPr/>
        </p:nvSpPr>
        <p:spPr>
          <a:xfrm>
            <a:off x="6749415" y="2069068"/>
            <a:ext cx="30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2BDA38C-0FE1-29B4-0242-F53820585952}"/>
              </a:ext>
            </a:extLst>
          </p:cNvPr>
          <p:cNvSpPr txBox="1"/>
          <p:nvPr/>
        </p:nvSpPr>
        <p:spPr>
          <a:xfrm>
            <a:off x="1039495" y="4181919"/>
            <a:ext cx="30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6A8FE66-456C-2B8F-B3C9-995D98CD0545}"/>
              </a:ext>
            </a:extLst>
          </p:cNvPr>
          <p:cNvSpPr txBox="1"/>
          <p:nvPr/>
        </p:nvSpPr>
        <p:spPr>
          <a:xfrm>
            <a:off x="3996055" y="6415539"/>
            <a:ext cx="30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DAE4BFD0-7EE4-0062-ECAA-4F358ED265DB}"/>
              </a:ext>
            </a:extLst>
          </p:cNvPr>
          <p:cNvSpPr txBox="1"/>
          <p:nvPr/>
        </p:nvSpPr>
        <p:spPr>
          <a:xfrm>
            <a:off x="7942829" y="2781812"/>
            <a:ext cx="3379304" cy="571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 startAt="2"/>
            </a:pPr>
            <a:r>
              <a:rPr lang="es-CO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Menú superior con los accesos rápidos.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A18DA8F-0390-E37D-82B7-EC449F517FDB}"/>
              </a:ext>
            </a:extLst>
          </p:cNvPr>
          <p:cNvSpPr txBox="1"/>
          <p:nvPr/>
        </p:nvSpPr>
        <p:spPr>
          <a:xfrm>
            <a:off x="7942829" y="3429000"/>
            <a:ext cx="3379304" cy="571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 startAt="3"/>
            </a:pPr>
            <a:r>
              <a:rPr lang="es-CO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Barra de búsqueda por productos y un carrito de compras.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1D1FBA6-40F3-5E0B-C152-DC32F9BF0642}"/>
              </a:ext>
            </a:extLst>
          </p:cNvPr>
          <p:cNvSpPr txBox="1"/>
          <p:nvPr/>
        </p:nvSpPr>
        <p:spPr>
          <a:xfrm>
            <a:off x="7942829" y="1947062"/>
            <a:ext cx="3379304" cy="819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/>
            </a:pPr>
            <a:r>
              <a:rPr lang="es-CO" sz="1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Icono de la empresa que al hacer click en él, retorna a la página principal.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163415D-9695-6A0C-AFF6-6556B44DBBD1}"/>
              </a:ext>
            </a:extLst>
          </p:cNvPr>
          <p:cNvSpPr txBox="1"/>
          <p:nvPr/>
        </p:nvSpPr>
        <p:spPr>
          <a:xfrm>
            <a:off x="7942829" y="4151489"/>
            <a:ext cx="3379304" cy="1315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 startAt="4"/>
            </a:pPr>
            <a:r>
              <a:rPr lang="es-CO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Bloque de información del producto estrella de la empresa, acompañado de descripción del mismo junto con su precio por unidad/bulto.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B4380349-219D-095F-DA54-EA9B19D23CDB}"/>
              </a:ext>
            </a:extLst>
          </p:cNvPr>
          <p:cNvSpPr txBox="1"/>
          <p:nvPr/>
        </p:nvSpPr>
        <p:spPr>
          <a:xfrm>
            <a:off x="7942829" y="5617258"/>
            <a:ext cx="3379304" cy="819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arenR" startAt="5"/>
            </a:pPr>
            <a:r>
              <a:rPr lang="es-CO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Botón de “agregar al carrito” para que el usuario añada los productos que desee comprar.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0A31B7E-3560-1766-418B-415730F56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219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7DEAFC33-9AFF-65FA-BC37-29F8AD6821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62" y="1348547"/>
            <a:ext cx="6749013" cy="4351338"/>
          </a:xfr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9F7BA544-8F89-DE71-EE4A-85586273658D}"/>
              </a:ext>
            </a:extLst>
          </p:cNvPr>
          <p:cNvSpPr txBox="1">
            <a:spLocks/>
          </p:cNvSpPr>
          <p:nvPr/>
        </p:nvSpPr>
        <p:spPr>
          <a:xfrm>
            <a:off x="838200" y="415992"/>
            <a:ext cx="2223052" cy="5300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u="sng" dirty="0">
                <a:latin typeface="+mn-lt"/>
              </a:rPr>
              <a:t>CONTENIDO</a:t>
            </a:r>
            <a:endParaRPr lang="es-CO" b="1" u="sng" dirty="0">
              <a:latin typeface="+mn-lt"/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147C39A5-FC40-99FD-1840-DF0CB9D68D4F}"/>
              </a:ext>
            </a:extLst>
          </p:cNvPr>
          <p:cNvSpPr/>
          <p:nvPr/>
        </p:nvSpPr>
        <p:spPr>
          <a:xfrm>
            <a:off x="1417983" y="1749287"/>
            <a:ext cx="5804452" cy="417443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0B1FF5C-1D46-F310-871D-52A0F5699E8E}"/>
              </a:ext>
            </a:extLst>
          </p:cNvPr>
          <p:cNvSpPr txBox="1"/>
          <p:nvPr/>
        </p:nvSpPr>
        <p:spPr>
          <a:xfrm>
            <a:off x="1064478" y="1749287"/>
            <a:ext cx="30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EBE4799-84FD-F625-D717-116277807585}"/>
              </a:ext>
            </a:extLst>
          </p:cNvPr>
          <p:cNvSpPr txBox="1"/>
          <p:nvPr/>
        </p:nvSpPr>
        <p:spPr>
          <a:xfrm>
            <a:off x="8061965" y="1461035"/>
            <a:ext cx="3379304" cy="966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arenR" startAt="6"/>
            </a:pPr>
            <a:r>
              <a:rPr lang="es-CO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s-CO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dan a conocer el resto de los productos que la empresa oferta.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F4F498B1-9088-D63B-20C1-A86303A1C688}"/>
              </a:ext>
            </a:extLst>
          </p:cNvPr>
          <p:cNvSpPr/>
          <p:nvPr/>
        </p:nvSpPr>
        <p:spPr>
          <a:xfrm>
            <a:off x="6719888" y="4262438"/>
            <a:ext cx="803537" cy="12858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E29FAD5-A157-66DF-9662-0DDD86A326F5}"/>
              </a:ext>
            </a:extLst>
          </p:cNvPr>
          <p:cNvSpPr txBox="1"/>
          <p:nvPr/>
        </p:nvSpPr>
        <p:spPr>
          <a:xfrm>
            <a:off x="7555393" y="4142065"/>
            <a:ext cx="30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7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79899FF-F8F8-8EAD-E2FA-8E32DE7C4722}"/>
              </a:ext>
            </a:extLst>
          </p:cNvPr>
          <p:cNvSpPr txBox="1"/>
          <p:nvPr/>
        </p:nvSpPr>
        <p:spPr>
          <a:xfrm>
            <a:off x="8061965" y="2654835"/>
            <a:ext cx="3379304" cy="1262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arenR" startAt="7"/>
            </a:pPr>
            <a:r>
              <a:rPr lang="es-CO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Botón de “ver detalles”, en donde se ampliará la información de cada producto como en el ítem 4.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A2EF4E9-DBE7-C7CC-D9B7-95DBDE144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817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F7BA544-8F89-DE71-EE4A-85586273658D}"/>
              </a:ext>
            </a:extLst>
          </p:cNvPr>
          <p:cNvSpPr txBox="1">
            <a:spLocks/>
          </p:cNvSpPr>
          <p:nvPr/>
        </p:nvSpPr>
        <p:spPr>
          <a:xfrm>
            <a:off x="838200" y="415993"/>
            <a:ext cx="6438900" cy="625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u="sng" dirty="0">
                <a:latin typeface="+mn-lt"/>
              </a:rPr>
              <a:t>INICIO SESIÓN COMO ADMINISTRADOR </a:t>
            </a:r>
            <a:endParaRPr lang="es-CO" b="1" u="sng" dirty="0">
              <a:latin typeface="+mn-lt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EBE4799-84FD-F625-D717-116277807585}"/>
              </a:ext>
            </a:extLst>
          </p:cNvPr>
          <p:cNvSpPr txBox="1"/>
          <p:nvPr/>
        </p:nvSpPr>
        <p:spPr>
          <a:xfrm>
            <a:off x="845867" y="2501213"/>
            <a:ext cx="275739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arenR"/>
            </a:pPr>
            <a:r>
              <a:rPr lang="es-CO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Icono para iniciar sesi</a:t>
            </a:r>
            <a:r>
              <a:rPr lang="es-CO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ón, el cual redireccionará al usuario a otra página web para el posterior inicio de sesión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A2EF4E9-DBE7-C7CC-D9B7-95DBDE144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9</a:t>
            </a:fld>
            <a:endParaRPr lang="en-US"/>
          </a:p>
        </p:txBody>
      </p:sp>
      <p:pic>
        <p:nvPicPr>
          <p:cNvPr id="14" name="Imagen 13" descr="Foto montaje de la cara de un hombre con un sombrero&#10;&#10;Descripción generada automáticamente con confianza baja">
            <a:extLst>
              <a:ext uri="{FF2B5EF4-FFF2-40B4-BE49-F238E27FC236}">
                <a16:creationId xmlns:a16="http://schemas.microsoft.com/office/drawing/2014/main" id="{E92F4C90-7DCF-0629-49E1-A769555D1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627" y="1533569"/>
            <a:ext cx="7940730" cy="3790862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46DF4911-676A-1C06-A528-2BE9CE7806E7}"/>
              </a:ext>
            </a:extLst>
          </p:cNvPr>
          <p:cNvSpPr/>
          <p:nvPr/>
        </p:nvSpPr>
        <p:spPr>
          <a:xfrm>
            <a:off x="9828027" y="1573157"/>
            <a:ext cx="243073" cy="20486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b="1" dirty="0">
              <a:solidFill>
                <a:srgbClr val="FF0000"/>
              </a:solidFill>
            </a:endParaRPr>
          </a:p>
        </p:txBody>
      </p:sp>
      <p:sp>
        <p:nvSpPr>
          <p:cNvPr id="16" name="Flecha: doblada 15">
            <a:extLst>
              <a:ext uri="{FF2B5EF4-FFF2-40B4-BE49-F238E27FC236}">
                <a16:creationId xmlns:a16="http://schemas.microsoft.com/office/drawing/2014/main" id="{057EFEE2-0665-619D-C2A4-720C467831C1}"/>
              </a:ext>
            </a:extLst>
          </p:cNvPr>
          <p:cNvSpPr/>
          <p:nvPr/>
        </p:nvSpPr>
        <p:spPr>
          <a:xfrm>
            <a:off x="9931400" y="1387519"/>
            <a:ext cx="127000" cy="174649"/>
          </a:xfrm>
          <a:prstGeom prst="ben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EB2FAAC8-29CF-9B49-81F4-B52355839AD3}"/>
              </a:ext>
            </a:extLst>
          </p:cNvPr>
          <p:cNvSpPr txBox="1"/>
          <p:nvPr/>
        </p:nvSpPr>
        <p:spPr>
          <a:xfrm>
            <a:off x="10039350" y="1238270"/>
            <a:ext cx="27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FF000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81115459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602</Words>
  <Application>Microsoft Office PowerPoint</Application>
  <PresentationFormat>Panorámica</PresentationFormat>
  <Paragraphs>77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Times New Roman</vt:lpstr>
      <vt:lpstr>Univers</vt:lpstr>
      <vt:lpstr>GradientVTI</vt:lpstr>
      <vt:lpstr>MANUAL DEL USUARIO</vt:lpstr>
      <vt:lpstr>Índice de contenido</vt:lpstr>
      <vt:lpstr>Introducción</vt:lpstr>
      <vt:lpstr>Primera parte / Home – Página principal</vt:lpstr>
      <vt:lpstr>CONTENIDO</vt:lpstr>
      <vt:lpstr>CONTENIDO</vt:lpstr>
      <vt:lpstr>Segunda parte / Página productos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MANUAL DEL USUARIO</dc:title>
  <dc:creator>Harold De Jesus Noel Prieto</dc:creator>
  <cp:lastModifiedBy>Harold De Jesus Noel Prieto</cp:lastModifiedBy>
  <cp:revision>4</cp:revision>
  <dcterms:created xsi:type="dcterms:W3CDTF">2023-08-21T06:02:59Z</dcterms:created>
  <dcterms:modified xsi:type="dcterms:W3CDTF">2023-12-05T07:51:26Z</dcterms:modified>
</cp:coreProperties>
</file>

<file path=docProps/thumbnail.jpeg>
</file>